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0" r:id="rId7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 userDrawn="1">
          <p15:clr>
            <a:srgbClr val="A4A3A4"/>
          </p15:clr>
        </p15:guide>
        <p15:guide id="2" pos="38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40"/>
        <p:guide pos="385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65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rcRect r="1878"/>
          <a:stretch>
            <a:fillRect/>
          </a:stretch>
        </p:blipFill>
        <p:spPr>
          <a:xfrm>
            <a:off x="1426845" y="1180465"/>
            <a:ext cx="2455545" cy="348805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259580" y="887095"/>
            <a:ext cx="5348605" cy="5106670"/>
          </a:xfrm>
          <a:prstGeom prst="rect">
            <a:avLst/>
          </a:prstGeom>
          <a:noFill/>
          <a:ln w="25400" cmpd="sng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26845" y="781050"/>
            <a:ext cx="9429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input</a:t>
            </a:r>
            <a:endParaRPr lang="en-US" altLang="zh-CN" sz="1600"/>
          </a:p>
        </p:txBody>
      </p:sp>
      <p:sp>
        <p:nvSpPr>
          <p:cNvPr id="8" name="文本框 7"/>
          <p:cNvSpPr txBox="1"/>
          <p:nvPr/>
        </p:nvSpPr>
        <p:spPr>
          <a:xfrm>
            <a:off x="567055" y="1384935"/>
            <a:ext cx="8597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RGB</a:t>
            </a:r>
            <a:endParaRPr lang="en-US" altLang="zh-CN" sz="1600"/>
          </a:p>
        </p:txBody>
      </p:sp>
      <p:sp>
        <p:nvSpPr>
          <p:cNvPr id="9" name="文本框 8"/>
          <p:cNvSpPr txBox="1"/>
          <p:nvPr/>
        </p:nvSpPr>
        <p:spPr>
          <a:xfrm>
            <a:off x="567055" y="2527935"/>
            <a:ext cx="8597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D</a:t>
            </a:r>
            <a:r>
              <a:rPr lang="en-US" altLang="zh-CN" sz="1600"/>
              <a:t>epth</a:t>
            </a:r>
            <a:endParaRPr lang="en-US" altLang="zh-CN" sz="1600"/>
          </a:p>
        </p:txBody>
      </p:sp>
      <p:sp>
        <p:nvSpPr>
          <p:cNvPr id="10" name="文本框 9"/>
          <p:cNvSpPr txBox="1"/>
          <p:nvPr/>
        </p:nvSpPr>
        <p:spPr>
          <a:xfrm>
            <a:off x="382270" y="3670935"/>
            <a:ext cx="11087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Semantic</a:t>
            </a:r>
            <a:endParaRPr lang="en-US" altLang="zh-CN" sz="1600"/>
          </a:p>
        </p:txBody>
      </p:sp>
      <p:sp>
        <p:nvSpPr>
          <p:cNvPr id="12" name="文本框 11"/>
          <p:cNvSpPr txBox="1"/>
          <p:nvPr/>
        </p:nvSpPr>
        <p:spPr>
          <a:xfrm>
            <a:off x="664210" y="5039360"/>
            <a:ext cx="11087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text</a:t>
            </a:r>
            <a:endParaRPr lang="en-US" altLang="zh-CN" sz="1600"/>
          </a:p>
        </p:txBody>
      </p:sp>
      <p:sp>
        <p:nvSpPr>
          <p:cNvPr id="2" name="文本框 1"/>
          <p:cNvSpPr txBox="1"/>
          <p:nvPr/>
        </p:nvSpPr>
        <p:spPr>
          <a:xfrm>
            <a:off x="1426845" y="4813935"/>
            <a:ext cx="1004570" cy="83629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sz="1000">
                <a:latin typeface="Times New Roman" panose="02020603050405020304" charset="0"/>
                <a:cs typeface="Times New Roman" panose="02020603050405020304" charset="0"/>
              </a:rPr>
              <a:t>a fluffy white dog sitting on a chair in a cozy living room</a:t>
            </a:r>
            <a:r>
              <a:rPr lang="en-US" sz="10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sz="10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63495" y="781050"/>
            <a:ext cx="9429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mask</a:t>
            </a:r>
            <a:endParaRPr lang="en-US" altLang="zh-CN" sz="1600"/>
          </a:p>
        </p:txBody>
      </p:sp>
      <p:cxnSp>
        <p:nvCxnSpPr>
          <p:cNvPr id="13" name="直接连接符 12"/>
          <p:cNvCxnSpPr/>
          <p:nvPr/>
        </p:nvCxnSpPr>
        <p:spPr>
          <a:xfrm>
            <a:off x="3342005" y="1731010"/>
            <a:ext cx="807720" cy="5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3361690" y="4099560"/>
            <a:ext cx="807720" cy="5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3356610" y="2907030"/>
            <a:ext cx="807720" cy="5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4144010" y="1748155"/>
            <a:ext cx="0" cy="2362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4163060" y="3469640"/>
            <a:ext cx="38925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圆角矩形 20"/>
          <p:cNvSpPr/>
          <p:nvPr/>
        </p:nvSpPr>
        <p:spPr>
          <a:xfrm>
            <a:off x="4552315" y="1179830"/>
            <a:ext cx="1496695" cy="459105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552315" y="3161030"/>
            <a:ext cx="1423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Transformer</a:t>
            </a:r>
            <a:endParaRPr lang="en-US" altLang="zh-CN" sz="1600"/>
          </a:p>
          <a:p>
            <a:pPr algn="ctr"/>
            <a:r>
              <a:rPr lang="en-US" altLang="zh-CN" sz="1600"/>
              <a:t>encoder</a:t>
            </a:r>
            <a:endParaRPr lang="en-US" altLang="zh-CN" sz="1600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rcRect l="8214" t="7713" b="1706"/>
          <a:stretch>
            <a:fillRect/>
          </a:stretch>
        </p:blipFill>
        <p:spPr>
          <a:xfrm>
            <a:off x="9730105" y="1153160"/>
            <a:ext cx="1135380" cy="34112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72385" y="4813935"/>
            <a:ext cx="1050925" cy="8369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a fluffy </a:t>
            </a:r>
            <a:r>
              <a:rPr lang="en-US"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  <a:sym typeface="+mn-ea"/>
              </a:rPr>
              <a:t>[mask]</a:t>
            </a:r>
            <a:r>
              <a:rPr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dog sitting on a </a:t>
            </a:r>
            <a:r>
              <a:rPr lang="en-US"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  <a:sym typeface="+mn-ea"/>
              </a:rPr>
              <a:t>[mask]</a:t>
            </a:r>
            <a:r>
              <a:rPr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in a cozy living </a:t>
            </a:r>
            <a:r>
              <a:rPr lang="en-US"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  <a:sym typeface="+mn-ea"/>
              </a:rPr>
              <a:t>[mask]</a:t>
            </a:r>
            <a:r>
              <a:rPr lang="en-US"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zh-CN" altLang="en-US" sz="1000" i="1"/>
          </a:p>
        </p:txBody>
      </p:sp>
      <p:grpSp>
        <p:nvGrpSpPr>
          <p:cNvPr id="42" name="组合 41"/>
          <p:cNvGrpSpPr/>
          <p:nvPr/>
        </p:nvGrpSpPr>
        <p:grpSpPr>
          <a:xfrm>
            <a:off x="8596630" y="1209040"/>
            <a:ext cx="914400" cy="841375"/>
            <a:chOff x="10319" y="2368"/>
            <a:chExt cx="1440" cy="1325"/>
          </a:xfrm>
        </p:grpSpPr>
        <p:sp>
          <p:nvSpPr>
            <p:cNvPr id="39" name="同侧圆角矩形 38"/>
            <p:cNvSpPr/>
            <p:nvPr/>
          </p:nvSpPr>
          <p:spPr>
            <a:xfrm>
              <a:off x="10363" y="2368"/>
              <a:ext cx="1396" cy="66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同侧圆角矩形 39"/>
            <p:cNvSpPr/>
            <p:nvPr/>
          </p:nvSpPr>
          <p:spPr>
            <a:xfrm rot="10800000">
              <a:off x="10352" y="3027"/>
              <a:ext cx="1396" cy="66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0319" y="2768"/>
              <a:ext cx="14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400"/>
                <a:t>decoder</a:t>
              </a:r>
              <a:endParaRPr lang="en-US" altLang="zh-CN" sz="1400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598535" y="2371090"/>
            <a:ext cx="911860" cy="841375"/>
            <a:chOff x="10319" y="2368"/>
            <a:chExt cx="1436" cy="1325"/>
          </a:xfrm>
        </p:grpSpPr>
        <p:sp>
          <p:nvSpPr>
            <p:cNvPr id="44" name="同侧圆角矩形 43"/>
            <p:cNvSpPr/>
            <p:nvPr/>
          </p:nvSpPr>
          <p:spPr>
            <a:xfrm>
              <a:off x="10349" y="2368"/>
              <a:ext cx="1396" cy="66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同侧圆角矩形 44"/>
            <p:cNvSpPr/>
            <p:nvPr/>
          </p:nvSpPr>
          <p:spPr>
            <a:xfrm rot="10800000">
              <a:off x="10352" y="3027"/>
              <a:ext cx="1396" cy="66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0319" y="2768"/>
              <a:ext cx="14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400"/>
                <a:t>decoder</a:t>
              </a:r>
              <a:endParaRPr lang="en-US" altLang="zh-CN" sz="140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619490" y="3559810"/>
            <a:ext cx="911860" cy="841375"/>
            <a:chOff x="10319" y="2368"/>
            <a:chExt cx="1436" cy="1325"/>
          </a:xfrm>
        </p:grpSpPr>
        <p:sp>
          <p:nvSpPr>
            <p:cNvPr id="48" name="同侧圆角矩形 47"/>
            <p:cNvSpPr/>
            <p:nvPr/>
          </p:nvSpPr>
          <p:spPr>
            <a:xfrm>
              <a:off x="10349" y="2368"/>
              <a:ext cx="1396" cy="66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同侧圆角矩形 48"/>
            <p:cNvSpPr/>
            <p:nvPr/>
          </p:nvSpPr>
          <p:spPr>
            <a:xfrm rot="10800000">
              <a:off x="10352" y="3027"/>
              <a:ext cx="1396" cy="666"/>
            </a:xfrm>
            <a:prstGeom prst="round2Same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319" y="2768"/>
              <a:ext cx="14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400"/>
                <a:t>decoder</a:t>
              </a:r>
              <a:endParaRPr lang="en-US" altLang="zh-CN" sz="1400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640445" y="4721860"/>
            <a:ext cx="911860" cy="841375"/>
            <a:chOff x="10319" y="2368"/>
            <a:chExt cx="1436" cy="1325"/>
          </a:xfrm>
        </p:grpSpPr>
        <p:sp>
          <p:nvSpPr>
            <p:cNvPr id="52" name="同侧圆角矩形 51"/>
            <p:cNvSpPr/>
            <p:nvPr/>
          </p:nvSpPr>
          <p:spPr>
            <a:xfrm>
              <a:off x="10349" y="2368"/>
              <a:ext cx="1396" cy="666"/>
            </a:xfrm>
            <a:prstGeom prst="round2Same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同侧圆角矩形 52"/>
            <p:cNvSpPr/>
            <p:nvPr/>
          </p:nvSpPr>
          <p:spPr>
            <a:xfrm rot="10800000">
              <a:off x="10352" y="3027"/>
              <a:ext cx="1396" cy="666"/>
            </a:xfrm>
            <a:prstGeom prst="round2Same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0319" y="2768"/>
              <a:ext cx="14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400"/>
                <a:t>decoder</a:t>
              </a:r>
              <a:endParaRPr lang="en-US" altLang="zh-CN" sz="1400"/>
            </a:p>
          </p:txBody>
        </p:sp>
      </p:grpSp>
      <p:cxnSp>
        <p:nvCxnSpPr>
          <p:cNvPr id="55" name="直接箭头连接符 54"/>
          <p:cNvCxnSpPr/>
          <p:nvPr/>
        </p:nvCxnSpPr>
        <p:spPr>
          <a:xfrm flipV="1">
            <a:off x="9514840" y="1631950"/>
            <a:ext cx="228600" cy="12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 flipV="1">
            <a:off x="9514840" y="2793365"/>
            <a:ext cx="239395" cy="6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>
            <a:off x="9531350" y="3982720"/>
            <a:ext cx="203200" cy="2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V="1">
            <a:off x="9552305" y="5140325"/>
            <a:ext cx="248285" cy="1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859520" y="10655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9790430" y="4726940"/>
            <a:ext cx="1004570" cy="83629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sz="1000">
                <a:latin typeface="Times New Roman" panose="02020603050405020304" charset="0"/>
                <a:cs typeface="Times New Roman" panose="02020603050405020304" charset="0"/>
              </a:rPr>
              <a:t>a fluffy </a:t>
            </a:r>
            <a:r>
              <a:rPr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</a:rPr>
              <a:t>white</a:t>
            </a:r>
            <a:r>
              <a:rPr sz="1000">
                <a:latin typeface="Times New Roman" panose="02020603050405020304" charset="0"/>
                <a:cs typeface="Times New Roman" panose="02020603050405020304" charset="0"/>
              </a:rPr>
              <a:t> dog sitting on a </a:t>
            </a:r>
            <a:r>
              <a:rPr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</a:rPr>
              <a:t>chair</a:t>
            </a:r>
            <a:r>
              <a:rPr sz="1000">
                <a:latin typeface="Times New Roman" panose="02020603050405020304" charset="0"/>
                <a:cs typeface="Times New Roman" panose="02020603050405020304" charset="0"/>
              </a:rPr>
              <a:t> in a cozy living </a:t>
            </a:r>
            <a:r>
              <a:rPr sz="1000" i="1">
                <a:highlight>
                  <a:srgbClr val="C0C0C0"/>
                </a:highlight>
                <a:latin typeface="Times New Roman" panose="02020603050405020304" charset="0"/>
                <a:cs typeface="Times New Roman" panose="02020603050405020304" charset="0"/>
              </a:rPr>
              <a:t>room</a:t>
            </a:r>
            <a:r>
              <a:rPr lang="en-US" sz="10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sz="1000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6589395" y="3136900"/>
            <a:ext cx="1637665" cy="771525"/>
            <a:chOff x="10349" y="2368"/>
            <a:chExt cx="1399" cy="1325"/>
          </a:xfrm>
        </p:grpSpPr>
        <p:sp>
          <p:nvSpPr>
            <p:cNvPr id="64" name="同侧圆角矩形 63"/>
            <p:cNvSpPr/>
            <p:nvPr/>
          </p:nvSpPr>
          <p:spPr>
            <a:xfrm>
              <a:off x="10349" y="2368"/>
              <a:ext cx="1396" cy="666"/>
            </a:xfrm>
            <a:prstGeom prst="round2Same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同侧圆角矩形 64"/>
            <p:cNvSpPr/>
            <p:nvPr/>
          </p:nvSpPr>
          <p:spPr>
            <a:xfrm rot="10800000">
              <a:off x="10352" y="3027"/>
              <a:ext cx="1396" cy="666"/>
            </a:xfrm>
            <a:prstGeom prst="round2Same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0353" y="2705"/>
              <a:ext cx="1391" cy="56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1400"/>
                <a:t>missing-modality </a:t>
              </a:r>
              <a:endParaRPr lang="en-US" altLang="zh-CN" sz="1400"/>
            </a:p>
            <a:p>
              <a:pPr algn="ctr"/>
              <a:r>
                <a:rPr lang="en-US" altLang="zh-CN" sz="1400"/>
                <a:t>decoder</a:t>
              </a:r>
              <a:endParaRPr lang="en-US" altLang="zh-CN" sz="1400"/>
            </a:p>
          </p:txBody>
        </p:sp>
      </p:grpSp>
      <p:pic>
        <p:nvPicPr>
          <p:cNvPr id="67" name="图片 66"/>
          <p:cNvPicPr>
            <a:picLocks noChangeAspect="1"/>
          </p:cNvPicPr>
          <p:nvPr/>
        </p:nvPicPr>
        <p:blipFill>
          <a:blip r:embed="rId3"/>
          <a:srcRect r="2558" b="66186"/>
          <a:stretch>
            <a:fillRect/>
          </a:stretch>
        </p:blipFill>
        <p:spPr>
          <a:xfrm>
            <a:off x="6168390" y="1457960"/>
            <a:ext cx="241935" cy="996950"/>
          </a:xfrm>
          <a:prstGeom prst="rect">
            <a:avLst/>
          </a:prstGeom>
        </p:spPr>
      </p:pic>
      <p:sp>
        <p:nvSpPr>
          <p:cNvPr id="69" name="矩形 68"/>
          <p:cNvSpPr/>
          <p:nvPr/>
        </p:nvSpPr>
        <p:spPr>
          <a:xfrm>
            <a:off x="6228080" y="483298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6228080" y="503237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6228080" y="523113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228080" y="543052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3"/>
          <a:srcRect l="-37596" t="73078"/>
          <a:stretch>
            <a:fillRect/>
          </a:stretch>
        </p:blipFill>
        <p:spPr>
          <a:xfrm>
            <a:off x="6081395" y="3736975"/>
            <a:ext cx="341630" cy="793750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3"/>
          <a:srcRect l="-21228" t="34417" r="-5627" b="27267"/>
          <a:stretch>
            <a:fillRect/>
          </a:stretch>
        </p:blipFill>
        <p:spPr>
          <a:xfrm>
            <a:off x="6118225" y="2510790"/>
            <a:ext cx="314960" cy="1129665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6228080" y="463232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/>
          <p:nvPr/>
        </p:nvCxnSpPr>
        <p:spPr>
          <a:xfrm>
            <a:off x="6453505" y="1769745"/>
            <a:ext cx="2143125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/>
          <p:nvPr/>
        </p:nvCxnSpPr>
        <p:spPr>
          <a:xfrm flipV="1">
            <a:off x="6433185" y="2669540"/>
            <a:ext cx="2190115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/>
          <p:nvPr/>
        </p:nvCxnSpPr>
        <p:spPr>
          <a:xfrm>
            <a:off x="6423025" y="4099560"/>
            <a:ext cx="2219325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/>
          <p:nvPr/>
        </p:nvCxnSpPr>
        <p:spPr>
          <a:xfrm>
            <a:off x="6455410" y="5231130"/>
            <a:ext cx="2205990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6053455" y="3684905"/>
            <a:ext cx="539750" cy="63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肘形连接符 80"/>
          <p:cNvCxnSpPr/>
          <p:nvPr/>
        </p:nvCxnSpPr>
        <p:spPr>
          <a:xfrm flipV="1">
            <a:off x="8194040" y="1616710"/>
            <a:ext cx="402590" cy="1903730"/>
          </a:xfrm>
          <a:prstGeom prst="bentConnector3">
            <a:avLst>
              <a:gd name="adj1" fmla="val 50000"/>
            </a:avLst>
          </a:prstGeom>
          <a:ln w="12700" cmpd="sng">
            <a:solidFill>
              <a:srgbClr val="FF0000"/>
            </a:solidFill>
            <a:prstDash val="sysDot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9743440" y="781050"/>
            <a:ext cx="10426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output</a:t>
            </a:r>
            <a:endParaRPr lang="en-US" altLang="zh-CN" sz="1600"/>
          </a:p>
        </p:txBody>
      </p:sp>
      <p:sp>
        <p:nvSpPr>
          <p:cNvPr id="3" name="文本框 2"/>
          <p:cNvSpPr txBox="1"/>
          <p:nvPr/>
        </p:nvSpPr>
        <p:spPr>
          <a:xfrm>
            <a:off x="7251700" y="6178550"/>
            <a:ext cx="4675505" cy="6553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noAutofit/>
          </a:bodyPr>
          <a:p>
            <a:pPr algn="ctr">
              <a:lnSpc>
                <a:spcPct val="150000"/>
              </a:lnSpc>
            </a:pPr>
            <a:r>
              <a:rPr lang="en-US" altLang="zh-CN"/>
              <a:t>mixloss=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ɑpixel_loss+βfeature_loss</a:t>
            </a:r>
            <a:r>
              <a:rPr lang="en-US" altLang="zh-CN">
                <a:highlight>
                  <a:srgbClr val="808080"/>
                </a:highlight>
                <a:latin typeface="微软雅黑" panose="020B0503020204020204" charset="-122"/>
                <a:ea typeface="微软雅黑" panose="020B0503020204020204" charset="-122"/>
              </a:rPr>
              <a:t>+CL</a:t>
            </a:r>
            <a:endParaRPr lang="en-US" altLang="zh-CN">
              <a:highlight>
                <a:srgbClr val="808080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5" name="肘形连接符 14"/>
          <p:cNvCxnSpPr>
            <a:stCxn id="3" idx="1"/>
            <a:endCxn id="5" idx="2"/>
          </p:cNvCxnSpPr>
          <p:nvPr/>
        </p:nvCxnSpPr>
        <p:spPr>
          <a:xfrm rot="10800000">
            <a:off x="6934200" y="5993765"/>
            <a:ext cx="317500" cy="51244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37820" y="12573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模态遗失重建框架图</a:t>
            </a:r>
            <a:endParaRPr lang="zh-CN" altLang="en-US" sz="2800" b="1"/>
          </a:p>
        </p:txBody>
      </p:sp>
      <p:sp>
        <p:nvSpPr>
          <p:cNvPr id="6" name="文本框 5"/>
          <p:cNvSpPr txBox="1"/>
          <p:nvPr/>
        </p:nvSpPr>
        <p:spPr>
          <a:xfrm>
            <a:off x="7733030" y="6075680"/>
            <a:ext cx="1017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step1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525780" y="5402580"/>
            <a:ext cx="821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step2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72160" y="70421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全掩码</a:t>
            </a:r>
            <a:r>
              <a:rPr lang="zh-CN" altLang="en-US"/>
              <a:t>模态</a:t>
            </a:r>
            <a:endParaRPr lang="zh-CN" altLang="en-US"/>
          </a:p>
          <a:p>
            <a:r>
              <a:rPr lang="zh-CN" altLang="en-US"/>
              <a:t>重建后</a:t>
            </a:r>
            <a:r>
              <a:rPr lang="zh-CN" altLang="en-US"/>
              <a:t>差距</a:t>
            </a:r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4552315" y="4618355"/>
            <a:ext cx="1501140" cy="1152525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632960" y="4975860"/>
            <a:ext cx="13709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00"/>
              <a:t>Bert</a:t>
            </a:r>
            <a:endParaRPr lang="en-US" altLang="zh-CN" sz="1600"/>
          </a:p>
        </p:txBody>
      </p:sp>
      <p:cxnSp>
        <p:nvCxnSpPr>
          <p:cNvPr id="30" name="直接箭头连接符 29"/>
          <p:cNvCxnSpPr>
            <a:stCxn id="4" idx="3"/>
          </p:cNvCxnSpPr>
          <p:nvPr/>
        </p:nvCxnSpPr>
        <p:spPr>
          <a:xfrm>
            <a:off x="3623310" y="5232400"/>
            <a:ext cx="9525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92" name="矩形 91"/>
          <p:cNvSpPr/>
          <p:nvPr/>
        </p:nvSpPr>
        <p:spPr>
          <a:xfrm>
            <a:off x="10455910" y="1908175"/>
            <a:ext cx="1584325" cy="40316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02260" y="392430"/>
            <a:ext cx="71031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非完全匹配</a:t>
            </a:r>
            <a:r>
              <a:rPr lang="en-US" altLang="zh-CN" sz="2800" b="1"/>
              <a:t> </a:t>
            </a:r>
            <a:r>
              <a:rPr lang="zh-CN" altLang="en-US" sz="2800" b="1"/>
              <a:t>多模态图像</a:t>
            </a:r>
            <a:r>
              <a:rPr lang="en-US" altLang="zh-CN" sz="2800" b="1"/>
              <a:t> </a:t>
            </a:r>
            <a:r>
              <a:rPr lang="zh-CN" altLang="en-US" sz="2800" b="1"/>
              <a:t>对齐</a:t>
            </a:r>
            <a:r>
              <a:rPr lang="zh-CN" altLang="en-US" sz="2800" b="1"/>
              <a:t>框架图</a:t>
            </a:r>
            <a:endParaRPr lang="zh-CN" altLang="en-US" sz="2800" b="1"/>
          </a:p>
        </p:txBody>
      </p:sp>
      <p:sp>
        <p:nvSpPr>
          <p:cNvPr id="12" name="文本框 11"/>
          <p:cNvSpPr txBox="1"/>
          <p:nvPr/>
        </p:nvSpPr>
        <p:spPr>
          <a:xfrm>
            <a:off x="2051685" y="1539875"/>
            <a:ext cx="1091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i</a:t>
            </a:r>
            <a:r>
              <a:rPr lang="en-US" altLang="zh-CN"/>
              <a:t>nput</a:t>
            </a:r>
            <a:endParaRPr lang="en-US" altLang="zh-CN"/>
          </a:p>
        </p:txBody>
      </p:sp>
      <p:sp>
        <p:nvSpPr>
          <p:cNvPr id="18" name="文本框 17"/>
          <p:cNvSpPr txBox="1"/>
          <p:nvPr/>
        </p:nvSpPr>
        <p:spPr>
          <a:xfrm>
            <a:off x="13335" y="6254115"/>
            <a:ext cx="2439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algn="ctr"/>
            <a:r>
              <a:rPr lang="zh-CN" altLang="en-US" sz="1600"/>
              <a:t>非同一时刻同一位置的非匹配多模态</a:t>
            </a:r>
            <a:r>
              <a:rPr lang="zh-CN" altLang="en-US" sz="1600"/>
              <a:t>输入</a:t>
            </a:r>
            <a:endParaRPr lang="zh-CN" altLang="en-US" sz="1600"/>
          </a:p>
        </p:txBody>
      </p:sp>
      <p:sp>
        <p:nvSpPr>
          <p:cNvPr id="31" name="矩形 30"/>
          <p:cNvSpPr/>
          <p:nvPr/>
        </p:nvSpPr>
        <p:spPr>
          <a:xfrm>
            <a:off x="4300220" y="2371725"/>
            <a:ext cx="991235" cy="4686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300220" y="3493135"/>
            <a:ext cx="991235" cy="4686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4300220" y="4912995"/>
            <a:ext cx="991235" cy="46863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4040505" y="1421130"/>
            <a:ext cx="1345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/>
              <a:t>特征提取器</a:t>
            </a:r>
            <a:endParaRPr lang="zh-CN" altLang="en-US" sz="1600"/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"/>
          <a:srcRect r="2558" b="66186"/>
          <a:stretch>
            <a:fillRect/>
          </a:stretch>
        </p:blipFill>
        <p:spPr>
          <a:xfrm>
            <a:off x="5514975" y="2056130"/>
            <a:ext cx="241935" cy="99695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1"/>
          <a:srcRect l="-21228" t="34417" r="-5627" b="27267"/>
          <a:stretch>
            <a:fillRect/>
          </a:stretch>
        </p:blipFill>
        <p:spPr>
          <a:xfrm>
            <a:off x="5441950" y="3303270"/>
            <a:ext cx="314960" cy="112966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"/>
          <a:srcRect l="-37596" t="73078"/>
          <a:stretch>
            <a:fillRect/>
          </a:stretch>
        </p:blipFill>
        <p:spPr>
          <a:xfrm>
            <a:off x="5415280" y="4846320"/>
            <a:ext cx="341630" cy="793750"/>
          </a:xfrm>
          <a:prstGeom prst="rect">
            <a:avLst/>
          </a:prstGeom>
        </p:spPr>
      </p:pic>
      <p:sp>
        <p:nvSpPr>
          <p:cNvPr id="47" name="圆角矩形 46"/>
          <p:cNvSpPr/>
          <p:nvPr/>
        </p:nvSpPr>
        <p:spPr>
          <a:xfrm>
            <a:off x="6071870" y="3293110"/>
            <a:ext cx="2063750" cy="114935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8" name="肘形连接符 47"/>
          <p:cNvCxnSpPr>
            <a:stCxn id="44" idx="3"/>
            <a:endCxn id="47" idx="0"/>
          </p:cNvCxnSpPr>
          <p:nvPr/>
        </p:nvCxnSpPr>
        <p:spPr>
          <a:xfrm>
            <a:off x="5756910" y="2554605"/>
            <a:ext cx="1346835" cy="73850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9" name="肘形连接符 48"/>
          <p:cNvCxnSpPr>
            <a:stCxn id="45" idx="3"/>
            <a:endCxn id="47" idx="1"/>
          </p:cNvCxnSpPr>
          <p:nvPr/>
        </p:nvCxnSpPr>
        <p:spPr>
          <a:xfrm flipV="1">
            <a:off x="5756910" y="3867785"/>
            <a:ext cx="314960" cy="63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0" name="肘形连接符 49"/>
          <p:cNvCxnSpPr>
            <a:stCxn id="46" idx="3"/>
            <a:endCxn id="47" idx="2"/>
          </p:cNvCxnSpPr>
          <p:nvPr/>
        </p:nvCxnSpPr>
        <p:spPr>
          <a:xfrm flipV="1">
            <a:off x="5756910" y="4442460"/>
            <a:ext cx="1346835" cy="80073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6329045" y="4568825"/>
            <a:ext cx="154876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1600"/>
              <a:t>特征对齐网络</a:t>
            </a:r>
            <a:endParaRPr lang="zh-CN" altLang="en-US" sz="1600"/>
          </a:p>
        </p:txBody>
      </p:sp>
      <p:sp>
        <p:nvSpPr>
          <p:cNvPr id="53" name="文本框 52"/>
          <p:cNvSpPr txBox="1"/>
          <p:nvPr/>
        </p:nvSpPr>
        <p:spPr>
          <a:xfrm>
            <a:off x="6329045" y="5805805"/>
            <a:ext cx="28232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处理不完全匹配的特征图</a:t>
            </a:r>
            <a:endParaRPr lang="zh-CN" altLang="en-US" sz="1600"/>
          </a:p>
        </p:txBody>
      </p:sp>
      <p:sp>
        <p:nvSpPr>
          <p:cNvPr id="54" name="矩形 53"/>
          <p:cNvSpPr/>
          <p:nvPr/>
        </p:nvSpPr>
        <p:spPr>
          <a:xfrm>
            <a:off x="8577580" y="240093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8577580" y="260032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8577580" y="279908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8577580" y="299847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8577580" y="220027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8580120" y="340677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8580120" y="360616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8580120" y="380492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580120" y="400431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580120" y="320611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8577580" y="441388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8577580" y="461327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577580" y="481203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8577580" y="5011420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8577580" y="4213225"/>
            <a:ext cx="161925" cy="1714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8" name="直接箭头连接符 77"/>
          <p:cNvCxnSpPr>
            <a:stCxn id="47" idx="3"/>
            <a:endCxn id="61" idx="1"/>
          </p:cNvCxnSpPr>
          <p:nvPr/>
        </p:nvCxnSpPr>
        <p:spPr>
          <a:xfrm>
            <a:off x="8135620" y="3867785"/>
            <a:ext cx="4445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/>
          <p:nvPr/>
        </p:nvCxnSpPr>
        <p:spPr>
          <a:xfrm>
            <a:off x="8742045" y="3889375"/>
            <a:ext cx="4445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1" name="圆角矩形 80"/>
          <p:cNvSpPr/>
          <p:nvPr/>
        </p:nvSpPr>
        <p:spPr>
          <a:xfrm>
            <a:off x="9186545" y="3580765"/>
            <a:ext cx="760095" cy="64389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8999220" y="4244975"/>
            <a:ext cx="1456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相似度</a:t>
            </a:r>
            <a:r>
              <a:rPr lang="zh-CN" altLang="en-US"/>
              <a:t>计算</a:t>
            </a:r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7589520" y="1329690"/>
            <a:ext cx="1786890" cy="368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/>
              <a:t>Loss Function</a:t>
            </a:r>
            <a:endParaRPr lang="zh-CN" altLang="en-US"/>
          </a:p>
        </p:txBody>
      </p:sp>
      <p:cxnSp>
        <p:nvCxnSpPr>
          <p:cNvPr id="84" name="肘形连接符 83"/>
          <p:cNvCxnSpPr>
            <a:stCxn id="83" idx="1"/>
          </p:cNvCxnSpPr>
          <p:nvPr/>
        </p:nvCxnSpPr>
        <p:spPr>
          <a:xfrm rot="10800000" flipV="1">
            <a:off x="7254875" y="1513840"/>
            <a:ext cx="334645" cy="1787525"/>
          </a:xfrm>
          <a:prstGeom prst="bentConnector2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3" idx="3"/>
          </p:cNvCxnSpPr>
          <p:nvPr/>
        </p:nvCxnSpPr>
        <p:spPr>
          <a:xfrm>
            <a:off x="9376410" y="1513840"/>
            <a:ext cx="311150" cy="2067560"/>
          </a:xfrm>
          <a:prstGeom prst="bentConnector2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>
            <a:stCxn id="81" idx="3"/>
          </p:cNvCxnSpPr>
          <p:nvPr/>
        </p:nvCxnSpPr>
        <p:spPr>
          <a:xfrm>
            <a:off x="9946640" y="3902710"/>
            <a:ext cx="5251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8" name="图片 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640" y="3302000"/>
            <a:ext cx="970280" cy="641350"/>
          </a:xfrm>
          <a:prstGeom prst="rect">
            <a:avLst/>
          </a:prstGeom>
        </p:spPr>
      </p:pic>
      <p:pic>
        <p:nvPicPr>
          <p:cNvPr id="89" name="图片 88"/>
          <p:cNvPicPr>
            <a:picLocks noChangeAspect="1"/>
          </p:cNvPicPr>
          <p:nvPr/>
        </p:nvPicPr>
        <p:blipFill>
          <a:blip r:embed="rId3"/>
          <a:srcRect l="18464" t="2498"/>
          <a:stretch>
            <a:fillRect/>
          </a:stretch>
        </p:blipFill>
        <p:spPr>
          <a:xfrm>
            <a:off x="10726420" y="3564255"/>
            <a:ext cx="970280" cy="640715"/>
          </a:xfrm>
          <a:prstGeom prst="rect">
            <a:avLst/>
          </a:prstGeom>
        </p:spPr>
      </p:pic>
      <p:pic>
        <p:nvPicPr>
          <p:cNvPr id="90" name="图片 89"/>
          <p:cNvPicPr>
            <a:picLocks noChangeAspect="1"/>
          </p:cNvPicPr>
          <p:nvPr/>
        </p:nvPicPr>
        <p:blipFill>
          <a:blip r:embed="rId4"/>
          <a:srcRect l="706" t="2253" b="4261"/>
          <a:stretch>
            <a:fillRect/>
          </a:stretch>
        </p:blipFill>
        <p:spPr>
          <a:xfrm>
            <a:off x="10972165" y="3804920"/>
            <a:ext cx="970915" cy="640715"/>
          </a:xfrm>
          <a:prstGeom prst="rect">
            <a:avLst/>
          </a:prstGeom>
        </p:spPr>
      </p:pic>
      <p:sp>
        <p:nvSpPr>
          <p:cNvPr id="91" name="文本框 90"/>
          <p:cNvSpPr txBox="1"/>
          <p:nvPr/>
        </p:nvSpPr>
        <p:spPr>
          <a:xfrm>
            <a:off x="10630535" y="1392555"/>
            <a:ext cx="921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output</a:t>
            </a:r>
            <a:endParaRPr lang="en-US" altLang="zh-CN"/>
          </a:p>
        </p:txBody>
      </p:sp>
      <p:sp>
        <p:nvSpPr>
          <p:cNvPr id="94" name="文本框 93"/>
          <p:cNvSpPr txBox="1"/>
          <p:nvPr/>
        </p:nvSpPr>
        <p:spPr>
          <a:xfrm>
            <a:off x="11099165" y="2233295"/>
            <a:ext cx="275590" cy="339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</p:txBody>
      </p:sp>
      <p:sp>
        <p:nvSpPr>
          <p:cNvPr id="95" name="文本框 94"/>
          <p:cNvSpPr txBox="1"/>
          <p:nvPr/>
        </p:nvSpPr>
        <p:spPr>
          <a:xfrm>
            <a:off x="11099165" y="2552700"/>
            <a:ext cx="275590" cy="339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</p:txBody>
      </p:sp>
      <p:sp>
        <p:nvSpPr>
          <p:cNvPr id="96" name="文本框 95"/>
          <p:cNvSpPr txBox="1"/>
          <p:nvPr/>
        </p:nvSpPr>
        <p:spPr>
          <a:xfrm>
            <a:off x="11099165" y="4883150"/>
            <a:ext cx="275590" cy="339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</p:txBody>
      </p:sp>
      <p:sp>
        <p:nvSpPr>
          <p:cNvPr id="97" name="文本框 96"/>
          <p:cNvSpPr txBox="1"/>
          <p:nvPr/>
        </p:nvSpPr>
        <p:spPr>
          <a:xfrm>
            <a:off x="11099165" y="5202555"/>
            <a:ext cx="275590" cy="339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  <a:p>
            <a:pPr>
              <a:lnSpc>
                <a:spcPct val="30000"/>
              </a:lnSpc>
            </a:pPr>
            <a:r>
              <a:rPr lang="en-US" altLang="zh-CN"/>
              <a:t>.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0" y="2132330"/>
            <a:ext cx="1393190" cy="9207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18464" t="2498"/>
          <a:stretch>
            <a:fillRect/>
          </a:stretch>
        </p:blipFill>
        <p:spPr>
          <a:xfrm>
            <a:off x="986790" y="3255645"/>
            <a:ext cx="1393190" cy="9201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rcRect l="706" t="2253" b="4261"/>
          <a:stretch>
            <a:fillRect/>
          </a:stretch>
        </p:blipFill>
        <p:spPr>
          <a:xfrm>
            <a:off x="986155" y="5182870"/>
            <a:ext cx="1393825" cy="9201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0665" y="2507615"/>
            <a:ext cx="798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RGB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128905" y="3444240"/>
            <a:ext cx="1009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</a:t>
            </a:r>
            <a:r>
              <a:rPr lang="en-US" altLang="zh-CN"/>
              <a:t>epth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-69215" y="5437505"/>
            <a:ext cx="12077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Semantic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515" y="2118995"/>
            <a:ext cx="1393190" cy="9207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rcRect l="18464" t="2498"/>
          <a:stretch>
            <a:fillRect/>
          </a:stretch>
        </p:blipFill>
        <p:spPr>
          <a:xfrm>
            <a:off x="2491105" y="3249930"/>
            <a:ext cx="1393190" cy="92011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rcRect l="706" t="2253" b="4261"/>
          <a:stretch>
            <a:fillRect/>
          </a:stretch>
        </p:blipFill>
        <p:spPr>
          <a:xfrm>
            <a:off x="2459355" y="4447540"/>
            <a:ext cx="1393825" cy="920115"/>
          </a:xfrm>
          <a:prstGeom prst="rect">
            <a:avLst/>
          </a:prstGeom>
        </p:spPr>
      </p:pic>
      <p:cxnSp>
        <p:nvCxnSpPr>
          <p:cNvPr id="33" name="直接连接符 32"/>
          <p:cNvCxnSpPr/>
          <p:nvPr/>
        </p:nvCxnSpPr>
        <p:spPr>
          <a:xfrm>
            <a:off x="2461895" y="4691380"/>
            <a:ext cx="13843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2454910" y="4907915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2453005" y="5123180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3151505" y="444754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3491865" y="444754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2825750" y="444754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3521710" y="2111375"/>
            <a:ext cx="34226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155950" y="2360295"/>
            <a:ext cx="33528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521710" y="2597785"/>
            <a:ext cx="346710" cy="182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2853690" y="2813685"/>
            <a:ext cx="30226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3176270" y="2810510"/>
            <a:ext cx="31305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69515" y="2119630"/>
            <a:ext cx="35623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2469515" y="2588895"/>
            <a:ext cx="356235" cy="1917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2867025" y="3248660"/>
            <a:ext cx="30226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3531235" y="3248660"/>
            <a:ext cx="35750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2879090" y="3933825"/>
            <a:ext cx="302260" cy="2413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3540125" y="3937000"/>
            <a:ext cx="34417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0" name="直接连接符 69"/>
          <p:cNvCxnSpPr/>
          <p:nvPr/>
        </p:nvCxnSpPr>
        <p:spPr>
          <a:xfrm>
            <a:off x="3529965" y="32492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2863850" y="32492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3189605" y="32492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3506470" y="21189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>
            <a:stCxn id="15" idx="0"/>
            <a:endCxn id="15" idx="2"/>
          </p:cNvCxnSpPr>
          <p:nvPr/>
        </p:nvCxnSpPr>
        <p:spPr>
          <a:xfrm>
            <a:off x="3166110" y="21189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2840355" y="211899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5" idx="1"/>
            <a:endCxn id="15" idx="3"/>
          </p:cNvCxnSpPr>
          <p:nvPr/>
        </p:nvCxnSpPr>
        <p:spPr>
          <a:xfrm>
            <a:off x="2469515" y="2579370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V="1">
            <a:off x="2467610" y="2794635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2465705" y="2362835"/>
            <a:ext cx="1395095" cy="381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8" name="矩形 97"/>
          <p:cNvSpPr/>
          <p:nvPr/>
        </p:nvSpPr>
        <p:spPr>
          <a:xfrm>
            <a:off x="2493010" y="3714115"/>
            <a:ext cx="355600" cy="2006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9" name="直接连接符 98"/>
          <p:cNvCxnSpPr/>
          <p:nvPr/>
        </p:nvCxnSpPr>
        <p:spPr>
          <a:xfrm>
            <a:off x="2499995" y="3493135"/>
            <a:ext cx="13843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2493010" y="3709670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V="1">
            <a:off x="2491105" y="3924935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2" name="图片 101"/>
          <p:cNvPicPr>
            <a:picLocks noChangeAspect="1"/>
          </p:cNvPicPr>
          <p:nvPr/>
        </p:nvPicPr>
        <p:blipFill>
          <a:blip r:embed="rId4"/>
          <a:srcRect l="706" t="2253" b="4261"/>
          <a:stretch>
            <a:fillRect/>
          </a:stretch>
        </p:blipFill>
        <p:spPr>
          <a:xfrm>
            <a:off x="2464435" y="5590540"/>
            <a:ext cx="1393825" cy="920115"/>
          </a:xfrm>
          <a:prstGeom prst="rect">
            <a:avLst/>
          </a:prstGeom>
        </p:spPr>
      </p:pic>
      <p:sp>
        <p:nvSpPr>
          <p:cNvPr id="103" name="矩形 102"/>
          <p:cNvSpPr/>
          <p:nvPr/>
        </p:nvSpPr>
        <p:spPr>
          <a:xfrm>
            <a:off x="2825750" y="5590540"/>
            <a:ext cx="31750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3505200" y="5590540"/>
            <a:ext cx="35750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825750" y="6269355"/>
            <a:ext cx="323215" cy="2413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3512185" y="6282690"/>
            <a:ext cx="35052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456815" y="6053455"/>
            <a:ext cx="355600" cy="2006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8" name="直接连接符 107"/>
          <p:cNvCxnSpPr/>
          <p:nvPr/>
        </p:nvCxnSpPr>
        <p:spPr>
          <a:xfrm>
            <a:off x="3156585" y="559054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3496945" y="559054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2812415" y="558990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V="1">
            <a:off x="2466975" y="5824855"/>
            <a:ext cx="1387475" cy="952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连接符 111"/>
          <p:cNvCxnSpPr>
            <a:endCxn id="102" idx="3"/>
          </p:cNvCxnSpPr>
          <p:nvPr/>
        </p:nvCxnSpPr>
        <p:spPr>
          <a:xfrm>
            <a:off x="2459990" y="6050915"/>
            <a:ext cx="139827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/>
        </p:nvCxnSpPr>
        <p:spPr>
          <a:xfrm flipV="1">
            <a:off x="2458085" y="6263005"/>
            <a:ext cx="1466215" cy="508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4" name="直接箭头连接符 113"/>
          <p:cNvCxnSpPr>
            <a:endCxn id="31" idx="1"/>
          </p:cNvCxnSpPr>
          <p:nvPr/>
        </p:nvCxnSpPr>
        <p:spPr>
          <a:xfrm>
            <a:off x="3845560" y="2578100"/>
            <a:ext cx="45466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5" name="直接箭头连接符 114"/>
          <p:cNvCxnSpPr/>
          <p:nvPr/>
        </p:nvCxnSpPr>
        <p:spPr>
          <a:xfrm>
            <a:off x="3884295" y="3777615"/>
            <a:ext cx="45466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6" name="直接箭头连接符 115"/>
          <p:cNvCxnSpPr/>
          <p:nvPr/>
        </p:nvCxnSpPr>
        <p:spPr>
          <a:xfrm>
            <a:off x="3858260" y="5222240"/>
            <a:ext cx="45466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7" name="肘形连接符 116"/>
          <p:cNvCxnSpPr>
            <a:stCxn id="102" idx="3"/>
            <a:endCxn id="39" idx="2"/>
          </p:cNvCxnSpPr>
          <p:nvPr/>
        </p:nvCxnSpPr>
        <p:spPr>
          <a:xfrm flipV="1">
            <a:off x="3858260" y="5381625"/>
            <a:ext cx="937895" cy="669290"/>
          </a:xfrm>
          <a:prstGeom prst="bentConnector2">
            <a:avLst/>
          </a:prstGeom>
          <a:ln w="12700" cap="flat" cmpd="sng" algn="ctr">
            <a:solidFill>
              <a:schemeClr val="accent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8" name="文本框 117"/>
          <p:cNvSpPr txBox="1"/>
          <p:nvPr/>
        </p:nvSpPr>
        <p:spPr>
          <a:xfrm>
            <a:off x="6158865" y="3696335"/>
            <a:ext cx="1889760" cy="5086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transformer</a:t>
            </a:r>
            <a:endParaRPr lang="en-US" altLang="zh-CN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1910" y="2134870"/>
            <a:ext cx="1393190" cy="9207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18464" t="2498"/>
          <a:stretch>
            <a:fillRect/>
          </a:stretch>
        </p:blipFill>
        <p:spPr>
          <a:xfrm>
            <a:off x="1312545" y="3265805"/>
            <a:ext cx="1393190" cy="9201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rcRect l="706" t="2253" b="4261"/>
          <a:stretch>
            <a:fillRect/>
          </a:stretch>
        </p:blipFill>
        <p:spPr>
          <a:xfrm>
            <a:off x="1280795" y="5178425"/>
            <a:ext cx="1393825" cy="9201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463675" y="1689735"/>
            <a:ext cx="1091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i</a:t>
            </a:r>
            <a:r>
              <a:rPr lang="en-US" altLang="zh-CN"/>
              <a:t>nput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513715" y="2523490"/>
            <a:ext cx="798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RGB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454025" y="3493135"/>
            <a:ext cx="1009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</a:t>
            </a:r>
            <a:r>
              <a:rPr lang="en-US" altLang="zh-CN"/>
              <a:t>epth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73025" y="5453380"/>
            <a:ext cx="12077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Semantic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94965" y="2134870"/>
            <a:ext cx="1393190" cy="920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8464" t="2498"/>
          <a:stretch>
            <a:fillRect/>
          </a:stretch>
        </p:blipFill>
        <p:spPr>
          <a:xfrm>
            <a:off x="2916555" y="3265805"/>
            <a:ext cx="1393190" cy="9201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l="706" t="2253" b="4261"/>
          <a:stretch>
            <a:fillRect/>
          </a:stretch>
        </p:blipFill>
        <p:spPr>
          <a:xfrm>
            <a:off x="2884805" y="4463415"/>
            <a:ext cx="1393825" cy="920115"/>
          </a:xfrm>
          <a:prstGeom prst="rect">
            <a:avLst/>
          </a:prstGeom>
        </p:spPr>
      </p:pic>
      <p:cxnSp>
        <p:nvCxnSpPr>
          <p:cNvPr id="33" name="直接连接符 32"/>
          <p:cNvCxnSpPr/>
          <p:nvPr/>
        </p:nvCxnSpPr>
        <p:spPr>
          <a:xfrm>
            <a:off x="2887345" y="4707255"/>
            <a:ext cx="13843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2880360" y="4923790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2878455" y="5139055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3576955" y="446341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3917315" y="446341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3251200" y="446341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947160" y="2127250"/>
            <a:ext cx="34226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581400" y="2376170"/>
            <a:ext cx="33528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3947160" y="2613660"/>
            <a:ext cx="346710" cy="182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279140" y="2829560"/>
            <a:ext cx="30226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601720" y="2826385"/>
            <a:ext cx="31305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894965" y="2135505"/>
            <a:ext cx="35623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2894965" y="2604770"/>
            <a:ext cx="356235" cy="1917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292475" y="3264535"/>
            <a:ext cx="30226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3956685" y="3264535"/>
            <a:ext cx="35750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3304540" y="3949700"/>
            <a:ext cx="302260" cy="2413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3965575" y="3952875"/>
            <a:ext cx="34417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" name="直接连接符 30"/>
          <p:cNvCxnSpPr/>
          <p:nvPr/>
        </p:nvCxnSpPr>
        <p:spPr>
          <a:xfrm>
            <a:off x="3955415" y="32651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289300" y="32651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615055" y="32651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3931920" y="21348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4" idx="0"/>
            <a:endCxn id="4" idx="2"/>
          </p:cNvCxnSpPr>
          <p:nvPr/>
        </p:nvCxnSpPr>
        <p:spPr>
          <a:xfrm>
            <a:off x="3591560" y="21348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3265805" y="213487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4" idx="1"/>
            <a:endCxn id="4" idx="3"/>
          </p:cNvCxnSpPr>
          <p:nvPr/>
        </p:nvCxnSpPr>
        <p:spPr>
          <a:xfrm>
            <a:off x="2894965" y="2595245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2893060" y="2810510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2891155" y="2378710"/>
            <a:ext cx="1395095" cy="381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2918460" y="3729990"/>
            <a:ext cx="355600" cy="2006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2925445" y="3509010"/>
            <a:ext cx="13843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2918460" y="3725545"/>
            <a:ext cx="139319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2916555" y="3940810"/>
            <a:ext cx="1390650" cy="190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1" name="图片 50"/>
          <p:cNvPicPr>
            <a:picLocks noChangeAspect="1"/>
          </p:cNvPicPr>
          <p:nvPr/>
        </p:nvPicPr>
        <p:blipFill>
          <a:blip r:embed="rId3"/>
          <a:srcRect l="706" t="2253" b="4261"/>
          <a:stretch>
            <a:fillRect/>
          </a:stretch>
        </p:blipFill>
        <p:spPr>
          <a:xfrm>
            <a:off x="2889885" y="5606415"/>
            <a:ext cx="1393825" cy="920115"/>
          </a:xfrm>
          <a:prstGeom prst="rect">
            <a:avLst/>
          </a:prstGeom>
        </p:spPr>
      </p:pic>
      <p:sp>
        <p:nvSpPr>
          <p:cNvPr id="58" name="矩形 57"/>
          <p:cNvSpPr/>
          <p:nvPr/>
        </p:nvSpPr>
        <p:spPr>
          <a:xfrm>
            <a:off x="3251200" y="5606415"/>
            <a:ext cx="31750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3930650" y="5606415"/>
            <a:ext cx="357505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3251200" y="6285230"/>
            <a:ext cx="323215" cy="2413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3937635" y="6298565"/>
            <a:ext cx="350520" cy="2286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882265" y="6069330"/>
            <a:ext cx="355600" cy="2006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连接符 54"/>
          <p:cNvCxnSpPr/>
          <p:nvPr/>
        </p:nvCxnSpPr>
        <p:spPr>
          <a:xfrm>
            <a:off x="3582035" y="560641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3922395" y="5606415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3237865" y="5605780"/>
            <a:ext cx="0" cy="9207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V="1">
            <a:off x="2892425" y="5840730"/>
            <a:ext cx="1387475" cy="952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endCxn id="51" idx="3"/>
          </p:cNvCxnSpPr>
          <p:nvPr/>
        </p:nvCxnSpPr>
        <p:spPr>
          <a:xfrm>
            <a:off x="2885440" y="6066790"/>
            <a:ext cx="139827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2883535" y="6278880"/>
            <a:ext cx="1466215" cy="508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3" name="圆角矩形 62"/>
          <p:cNvSpPr/>
          <p:nvPr/>
        </p:nvSpPr>
        <p:spPr>
          <a:xfrm>
            <a:off x="4744720" y="2127250"/>
            <a:ext cx="1517650" cy="9283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圆角矩形 65"/>
          <p:cNvSpPr/>
          <p:nvPr/>
        </p:nvSpPr>
        <p:spPr>
          <a:xfrm>
            <a:off x="4744720" y="3253105"/>
            <a:ext cx="1517650" cy="9283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圆角矩形 66"/>
          <p:cNvSpPr/>
          <p:nvPr/>
        </p:nvSpPr>
        <p:spPr>
          <a:xfrm>
            <a:off x="4744720" y="4455160"/>
            <a:ext cx="1517650" cy="9283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4960620" y="23825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encoder</a:t>
            </a:r>
            <a:endParaRPr lang="en-US" altLang="zh-CN"/>
          </a:p>
        </p:txBody>
      </p:sp>
      <p:sp>
        <p:nvSpPr>
          <p:cNvPr id="69" name="文本框 68"/>
          <p:cNvSpPr txBox="1"/>
          <p:nvPr/>
        </p:nvSpPr>
        <p:spPr>
          <a:xfrm>
            <a:off x="4960620" y="350901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encoder</a:t>
            </a:r>
            <a:endParaRPr lang="en-US" altLang="zh-CN"/>
          </a:p>
        </p:txBody>
      </p:sp>
      <p:sp>
        <p:nvSpPr>
          <p:cNvPr id="70" name="文本框 69"/>
          <p:cNvSpPr txBox="1"/>
          <p:nvPr/>
        </p:nvSpPr>
        <p:spPr>
          <a:xfrm>
            <a:off x="4960620" y="4707255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encoder</a:t>
            </a:r>
            <a:endParaRPr lang="en-US" altLang="zh-CN"/>
          </a:p>
        </p:txBody>
      </p:sp>
      <p:cxnSp>
        <p:nvCxnSpPr>
          <p:cNvPr id="71" name="直接箭头连接符 70"/>
          <p:cNvCxnSpPr>
            <a:stCxn id="4" idx="3"/>
            <a:endCxn id="63" idx="1"/>
          </p:cNvCxnSpPr>
          <p:nvPr/>
        </p:nvCxnSpPr>
        <p:spPr>
          <a:xfrm flipV="1">
            <a:off x="4288155" y="2591435"/>
            <a:ext cx="4565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endCxn id="66" idx="1"/>
          </p:cNvCxnSpPr>
          <p:nvPr/>
        </p:nvCxnSpPr>
        <p:spPr>
          <a:xfrm flipV="1">
            <a:off x="4305300" y="3717290"/>
            <a:ext cx="4394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7" idx="3"/>
            <a:endCxn id="67" idx="1"/>
          </p:cNvCxnSpPr>
          <p:nvPr/>
        </p:nvCxnSpPr>
        <p:spPr>
          <a:xfrm flipV="1">
            <a:off x="4278630" y="4919345"/>
            <a:ext cx="46609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肘形连接符 74"/>
          <p:cNvCxnSpPr>
            <a:stCxn id="51" idx="3"/>
            <a:endCxn id="67" idx="2"/>
          </p:cNvCxnSpPr>
          <p:nvPr/>
        </p:nvCxnSpPr>
        <p:spPr>
          <a:xfrm flipV="1">
            <a:off x="4283710" y="5383530"/>
            <a:ext cx="1219835" cy="683260"/>
          </a:xfrm>
          <a:prstGeom prst="bentConnector2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76" name="图片 75"/>
          <p:cNvPicPr>
            <a:picLocks noChangeAspect="1"/>
          </p:cNvPicPr>
          <p:nvPr/>
        </p:nvPicPr>
        <p:blipFill>
          <a:blip r:embed="rId4"/>
          <a:srcRect r="2558" b="66186"/>
          <a:stretch>
            <a:fillRect/>
          </a:stretch>
        </p:blipFill>
        <p:spPr>
          <a:xfrm>
            <a:off x="6854190" y="2058035"/>
            <a:ext cx="241935" cy="996950"/>
          </a:xfrm>
          <a:prstGeom prst="rect">
            <a:avLst/>
          </a:prstGeom>
        </p:spPr>
      </p:pic>
      <p:pic>
        <p:nvPicPr>
          <p:cNvPr id="77" name="图片 76"/>
          <p:cNvPicPr>
            <a:picLocks noChangeAspect="1"/>
          </p:cNvPicPr>
          <p:nvPr/>
        </p:nvPicPr>
        <p:blipFill>
          <a:blip r:embed="rId4"/>
          <a:srcRect l="-21228" t="34417" r="-5627" b="27267"/>
          <a:stretch>
            <a:fillRect/>
          </a:stretch>
        </p:blipFill>
        <p:spPr>
          <a:xfrm>
            <a:off x="6800215" y="3204210"/>
            <a:ext cx="314960" cy="1129665"/>
          </a:xfrm>
          <a:prstGeom prst="rect">
            <a:avLst/>
          </a:prstGeom>
        </p:spPr>
      </p:pic>
      <p:pic>
        <p:nvPicPr>
          <p:cNvPr id="78" name="图片 77"/>
          <p:cNvPicPr>
            <a:picLocks noChangeAspect="1"/>
          </p:cNvPicPr>
          <p:nvPr/>
        </p:nvPicPr>
        <p:blipFill>
          <a:blip r:embed="rId4"/>
          <a:srcRect l="-37596" t="73078"/>
          <a:stretch>
            <a:fillRect/>
          </a:stretch>
        </p:blipFill>
        <p:spPr>
          <a:xfrm>
            <a:off x="6754495" y="4463415"/>
            <a:ext cx="341630" cy="793750"/>
          </a:xfrm>
          <a:prstGeom prst="rect">
            <a:avLst/>
          </a:prstGeom>
        </p:spPr>
      </p:pic>
      <p:cxnSp>
        <p:nvCxnSpPr>
          <p:cNvPr id="79" name="直接箭头连接符 78"/>
          <p:cNvCxnSpPr>
            <a:stCxn id="63" idx="3"/>
            <a:endCxn id="76" idx="1"/>
          </p:cNvCxnSpPr>
          <p:nvPr/>
        </p:nvCxnSpPr>
        <p:spPr>
          <a:xfrm flipV="1">
            <a:off x="6262370" y="2556510"/>
            <a:ext cx="5918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6262370" y="3729990"/>
            <a:ext cx="5918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箭头连接符 81"/>
          <p:cNvCxnSpPr/>
          <p:nvPr/>
        </p:nvCxnSpPr>
        <p:spPr>
          <a:xfrm flipV="1">
            <a:off x="6262370" y="4923790"/>
            <a:ext cx="5918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8097520" y="3265805"/>
            <a:ext cx="1517650" cy="9283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文本框 83"/>
          <p:cNvSpPr txBox="1"/>
          <p:nvPr/>
        </p:nvSpPr>
        <p:spPr>
          <a:xfrm>
            <a:off x="8316595" y="3509010"/>
            <a:ext cx="1079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decoder</a:t>
            </a:r>
            <a:endParaRPr lang="en-US" altLang="zh-CN"/>
          </a:p>
        </p:txBody>
      </p:sp>
      <p:sp>
        <p:nvSpPr>
          <p:cNvPr id="85" name="文本框 84"/>
          <p:cNvSpPr txBox="1"/>
          <p:nvPr/>
        </p:nvSpPr>
        <p:spPr>
          <a:xfrm>
            <a:off x="302260" y="392430"/>
            <a:ext cx="71031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非完全匹配多模态图像对齐</a:t>
            </a:r>
            <a:r>
              <a:rPr lang="zh-CN" altLang="en-US" sz="2800" b="1"/>
              <a:t>框架图</a:t>
            </a:r>
            <a:endParaRPr lang="zh-CN" altLang="en-US" sz="2800" b="1"/>
          </a:p>
        </p:txBody>
      </p:sp>
      <p:cxnSp>
        <p:nvCxnSpPr>
          <p:cNvPr id="86" name="肘形连接符 85"/>
          <p:cNvCxnSpPr>
            <a:stCxn id="76" idx="3"/>
            <a:endCxn id="83" idx="0"/>
          </p:cNvCxnSpPr>
          <p:nvPr/>
        </p:nvCxnSpPr>
        <p:spPr>
          <a:xfrm>
            <a:off x="7096125" y="2556510"/>
            <a:ext cx="1760220" cy="70929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>
            <a:stCxn id="77" idx="3"/>
            <a:endCxn id="83" idx="1"/>
          </p:cNvCxnSpPr>
          <p:nvPr/>
        </p:nvCxnSpPr>
        <p:spPr>
          <a:xfrm flipV="1">
            <a:off x="7115175" y="3729990"/>
            <a:ext cx="9823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肘形连接符 87"/>
          <p:cNvCxnSpPr>
            <a:stCxn id="78" idx="3"/>
            <a:endCxn id="83" idx="2"/>
          </p:cNvCxnSpPr>
          <p:nvPr/>
        </p:nvCxnSpPr>
        <p:spPr>
          <a:xfrm flipV="1">
            <a:off x="7096125" y="4194175"/>
            <a:ext cx="1760220" cy="66611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文本框 88"/>
          <p:cNvSpPr txBox="1"/>
          <p:nvPr/>
        </p:nvSpPr>
        <p:spPr>
          <a:xfrm>
            <a:off x="7195185" y="2245360"/>
            <a:ext cx="902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q</a:t>
            </a:r>
            <a:endParaRPr lang="en-US" altLang="zh-CN"/>
          </a:p>
        </p:txBody>
      </p:sp>
      <p:sp>
        <p:nvSpPr>
          <p:cNvPr id="90" name="文本框 89"/>
          <p:cNvSpPr txBox="1"/>
          <p:nvPr/>
        </p:nvSpPr>
        <p:spPr>
          <a:xfrm>
            <a:off x="7195185" y="3348990"/>
            <a:ext cx="902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k</a:t>
            </a:r>
            <a:endParaRPr lang="en-US" altLang="zh-CN"/>
          </a:p>
        </p:txBody>
      </p:sp>
      <p:sp>
        <p:nvSpPr>
          <p:cNvPr id="91" name="文本框 90"/>
          <p:cNvSpPr txBox="1"/>
          <p:nvPr/>
        </p:nvSpPr>
        <p:spPr>
          <a:xfrm>
            <a:off x="7570470" y="3361690"/>
            <a:ext cx="636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v</a:t>
            </a:r>
            <a:endParaRPr lang="en-US" altLang="zh-CN"/>
          </a:p>
        </p:txBody>
      </p:sp>
      <p:cxnSp>
        <p:nvCxnSpPr>
          <p:cNvPr id="93" name="直接箭头连接符 92"/>
          <p:cNvCxnSpPr>
            <a:stCxn id="83" idx="3"/>
            <a:endCxn id="94" idx="1"/>
          </p:cNvCxnSpPr>
          <p:nvPr/>
        </p:nvCxnSpPr>
        <p:spPr>
          <a:xfrm>
            <a:off x="9615170" y="3729990"/>
            <a:ext cx="762000" cy="139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圆角矩形 93"/>
          <p:cNvSpPr/>
          <p:nvPr/>
        </p:nvSpPr>
        <p:spPr>
          <a:xfrm>
            <a:off x="10377170" y="3422015"/>
            <a:ext cx="1427480" cy="64389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0462895" y="3574415"/>
            <a:ext cx="13423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相似度</a:t>
            </a:r>
            <a:r>
              <a:rPr lang="zh-CN" altLang="en-US"/>
              <a:t>计算</a:t>
            </a:r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9396095" y="1317625"/>
            <a:ext cx="1285875" cy="6572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noAutofit/>
          </a:bodyPr>
          <a:p>
            <a:pPr algn="ctr"/>
            <a:r>
              <a:rPr lang="zh-CN" altLang="en-US"/>
              <a:t>Loss </a:t>
            </a:r>
            <a:endParaRPr lang="zh-CN" altLang="en-US"/>
          </a:p>
          <a:p>
            <a:pPr algn="ctr"/>
            <a:r>
              <a:rPr lang="zh-CN" altLang="en-US"/>
              <a:t>Function</a:t>
            </a:r>
            <a:endParaRPr lang="zh-CN" altLang="en-US"/>
          </a:p>
        </p:txBody>
      </p:sp>
      <p:cxnSp>
        <p:nvCxnSpPr>
          <p:cNvPr id="97" name="肘形连接符 96"/>
          <p:cNvCxnSpPr>
            <a:stCxn id="96" idx="1"/>
          </p:cNvCxnSpPr>
          <p:nvPr/>
        </p:nvCxnSpPr>
        <p:spPr>
          <a:xfrm rot="10800000" flipV="1">
            <a:off x="9092565" y="1645920"/>
            <a:ext cx="302895" cy="1617345"/>
          </a:xfrm>
          <a:prstGeom prst="bentConnector2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8" name="肘形连接符 97"/>
          <p:cNvCxnSpPr>
            <a:stCxn id="96" idx="3"/>
            <a:endCxn id="94" idx="0"/>
          </p:cNvCxnSpPr>
          <p:nvPr/>
        </p:nvCxnSpPr>
        <p:spPr>
          <a:xfrm>
            <a:off x="10681970" y="1646555"/>
            <a:ext cx="408940" cy="1775460"/>
          </a:xfrm>
          <a:prstGeom prst="bentConnector2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2" name="图片 1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83545" y="4707255"/>
            <a:ext cx="970280" cy="641350"/>
          </a:xfrm>
          <a:prstGeom prst="rect">
            <a:avLst/>
          </a:prstGeom>
        </p:spPr>
      </p:pic>
      <p:pic>
        <p:nvPicPr>
          <p:cNvPr id="103" name="图片 102"/>
          <p:cNvPicPr>
            <a:picLocks noChangeAspect="1"/>
          </p:cNvPicPr>
          <p:nvPr/>
        </p:nvPicPr>
        <p:blipFill>
          <a:blip r:embed="rId2"/>
          <a:srcRect l="18464" t="2498"/>
          <a:stretch>
            <a:fillRect/>
          </a:stretch>
        </p:blipFill>
        <p:spPr>
          <a:xfrm>
            <a:off x="10728325" y="4969510"/>
            <a:ext cx="970280" cy="640715"/>
          </a:xfrm>
          <a:prstGeom prst="rect">
            <a:avLst/>
          </a:prstGeom>
        </p:spPr>
      </p:pic>
      <p:pic>
        <p:nvPicPr>
          <p:cNvPr id="104" name="图片 103"/>
          <p:cNvPicPr>
            <a:picLocks noChangeAspect="1"/>
          </p:cNvPicPr>
          <p:nvPr/>
        </p:nvPicPr>
        <p:blipFill>
          <a:blip r:embed="rId3"/>
          <a:srcRect l="706" t="2253" b="4261"/>
          <a:stretch>
            <a:fillRect/>
          </a:stretch>
        </p:blipFill>
        <p:spPr>
          <a:xfrm>
            <a:off x="10974070" y="5210175"/>
            <a:ext cx="970915" cy="640715"/>
          </a:xfrm>
          <a:prstGeom prst="rect">
            <a:avLst/>
          </a:prstGeom>
        </p:spPr>
      </p:pic>
      <p:cxnSp>
        <p:nvCxnSpPr>
          <p:cNvPr id="105" name="直接箭头连接符 104"/>
          <p:cNvCxnSpPr>
            <a:stCxn id="94" idx="2"/>
            <a:endCxn id="102" idx="0"/>
          </p:cNvCxnSpPr>
          <p:nvPr/>
        </p:nvCxnSpPr>
        <p:spPr>
          <a:xfrm flipH="1">
            <a:off x="11068685" y="4065905"/>
            <a:ext cx="0" cy="641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6" name="文本框 105"/>
          <p:cNvSpPr txBox="1"/>
          <p:nvPr/>
        </p:nvSpPr>
        <p:spPr>
          <a:xfrm>
            <a:off x="10664825" y="5977890"/>
            <a:ext cx="1140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output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460" y="219780"/>
            <a:ext cx="10969200" cy="705600"/>
          </a:xfrm>
        </p:spPr>
        <p:txBody>
          <a:bodyPr/>
          <a:p>
            <a:r>
              <a:rPr lang="zh-CN" altLang="en-US"/>
              <a:t>本周</a:t>
            </a:r>
            <a:r>
              <a:rPr lang="zh-CN" altLang="en-US"/>
              <a:t>进度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44030" y="1052195"/>
            <a:ext cx="5269865" cy="27038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31900" y="3555365"/>
            <a:ext cx="9939020" cy="313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/>
              <a:t>已完成内容：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复现了</a:t>
            </a:r>
            <a:r>
              <a:rPr lang="en-US" altLang="zh-CN"/>
              <a:t>multiMAE</a:t>
            </a:r>
            <a:endParaRPr lang="en-US" altLang="zh-CN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完成了预训练（硬件、参数调整）</a:t>
            </a:r>
            <a:endParaRPr lang="zh-CN" altLang="en-US"/>
          </a:p>
          <a:p>
            <a:pPr>
              <a:lnSpc>
                <a:spcPct val="110000"/>
              </a:lnSpc>
            </a:pPr>
            <a:r>
              <a:rPr lang="zh-CN" altLang="en-US"/>
              <a:t>正在进行：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了解代码结构，尤其是</a:t>
            </a:r>
            <a:r>
              <a:rPr lang="en-US" altLang="zh-CN"/>
              <a:t>loss function</a:t>
            </a:r>
            <a:r>
              <a:rPr lang="zh-CN" altLang="en-US"/>
              <a:t>部分</a:t>
            </a:r>
            <a:r>
              <a:rPr lang="en-US" altLang="zh-CN"/>
              <a:t>	</a:t>
            </a:r>
            <a:endParaRPr lang="zh-CN" altLang="en-US"/>
          </a:p>
          <a:p>
            <a:pPr>
              <a:lnSpc>
                <a:spcPct val="110000"/>
              </a:lnSpc>
            </a:pPr>
            <a:r>
              <a:rPr lang="zh-CN" altLang="en-US"/>
              <a:t>下一步：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/>
              <a:t>mixed loss</a:t>
            </a:r>
            <a:r>
              <a:rPr lang="zh-CN" altLang="en-US"/>
              <a:t>的设计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/>
              <a:t>missing modality </a:t>
            </a:r>
            <a:r>
              <a:rPr lang="zh-CN" altLang="en-US"/>
              <a:t>模块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文本模态（</a:t>
            </a:r>
            <a:r>
              <a:rPr lang="en-US" altLang="zh-CN"/>
              <a:t>bert</a:t>
            </a:r>
            <a:r>
              <a:rPr lang="zh-CN" altLang="en-US"/>
              <a:t>）</a:t>
            </a:r>
            <a:endParaRPr lang="zh-CN" altLang="en-US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下游任务</a:t>
            </a:r>
            <a:r>
              <a:rPr lang="zh-CN" altLang="en-US"/>
              <a:t>上验证效果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t="3003"/>
          <a:stretch>
            <a:fillRect/>
          </a:stretch>
        </p:blipFill>
        <p:spPr>
          <a:xfrm>
            <a:off x="0" y="1052195"/>
            <a:ext cx="6607175" cy="2503170"/>
          </a:xfrm>
          <a:prstGeom prst="rect">
            <a:avLst/>
          </a:prstGeom>
        </p:spPr>
      </p:pic>
      <p:cxnSp>
        <p:nvCxnSpPr>
          <p:cNvPr id="7" name="直接箭头连接符 6"/>
          <p:cNvCxnSpPr>
            <a:stCxn id="6" idx="3"/>
          </p:cNvCxnSpPr>
          <p:nvPr/>
        </p:nvCxnSpPr>
        <p:spPr>
          <a:xfrm flipV="1">
            <a:off x="6607175" y="2302510"/>
            <a:ext cx="249555" cy="12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commondata" val="eyJoZGlkIjoiNWQ5NjUwMDY2NDQyOWM5OGY1NzZhYjk1OWU1ZjhhOTE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696</Words>
  <Application>WPS 演示</Application>
  <PresentationFormat>宽屏</PresentationFormat>
  <Paragraphs>133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宋体</vt:lpstr>
      <vt:lpstr>Wingdings</vt:lpstr>
      <vt:lpstr>Wingdings</vt:lpstr>
      <vt:lpstr>Times New Roman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本周进度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张延昕</cp:lastModifiedBy>
  <cp:revision>163</cp:revision>
  <dcterms:created xsi:type="dcterms:W3CDTF">2019-06-19T02:08:00Z</dcterms:created>
  <dcterms:modified xsi:type="dcterms:W3CDTF">2024-11-21T11:48:23Z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2052-12.1.0.17827</vt:lpwstr>
  </property>
  <property fmtid="{D5CDD505-2E9C-101B-9397-08002B2CF9AE}" pid="3" name="ICV">
    <vt:lpwstr>039E40F5A21E451DBE2EED122D812940_11</vt:lpwstr>
  </property>
</Properties>
</file>